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sldIdLst>
    <p:sldId id="256" r:id="rId2"/>
    <p:sldId id="257" r:id="rId3"/>
    <p:sldId id="283" r:id="rId4"/>
    <p:sldId id="258" r:id="rId5"/>
    <p:sldId id="284" r:id="rId6"/>
    <p:sldId id="259" r:id="rId7"/>
    <p:sldId id="285" r:id="rId8"/>
    <p:sldId id="260" r:id="rId9"/>
    <p:sldId id="286" r:id="rId10"/>
    <p:sldId id="261" r:id="rId11"/>
    <p:sldId id="287" r:id="rId12"/>
    <p:sldId id="262" r:id="rId13"/>
    <p:sldId id="288" r:id="rId14"/>
    <p:sldId id="263" r:id="rId15"/>
    <p:sldId id="289" r:id="rId16"/>
    <p:sldId id="264" r:id="rId17"/>
    <p:sldId id="290" r:id="rId18"/>
    <p:sldId id="265" r:id="rId19"/>
    <p:sldId id="291" r:id="rId20"/>
    <p:sldId id="266" r:id="rId21"/>
    <p:sldId id="292" r:id="rId22"/>
    <p:sldId id="267" r:id="rId23"/>
    <p:sldId id="293" r:id="rId24"/>
    <p:sldId id="268" r:id="rId25"/>
    <p:sldId id="294" r:id="rId26"/>
    <p:sldId id="269" r:id="rId27"/>
    <p:sldId id="295" r:id="rId28"/>
    <p:sldId id="270" r:id="rId29"/>
    <p:sldId id="296" r:id="rId30"/>
    <p:sldId id="271" r:id="rId31"/>
    <p:sldId id="297" r:id="rId32"/>
    <p:sldId id="272" r:id="rId33"/>
    <p:sldId id="298" r:id="rId34"/>
    <p:sldId id="273" r:id="rId35"/>
    <p:sldId id="300" r:id="rId36"/>
    <p:sldId id="274" r:id="rId37"/>
    <p:sldId id="301" r:id="rId38"/>
    <p:sldId id="275" r:id="rId39"/>
    <p:sldId id="302" r:id="rId40"/>
    <p:sldId id="276" r:id="rId41"/>
    <p:sldId id="303" r:id="rId42"/>
    <p:sldId id="277" r:id="rId43"/>
    <p:sldId id="304" r:id="rId44"/>
    <p:sldId id="279" r:id="rId45"/>
    <p:sldId id="305" r:id="rId46"/>
    <p:sldId id="280" r:id="rId47"/>
    <p:sldId id="306" r:id="rId48"/>
    <p:sldId id="281" r:id="rId49"/>
    <p:sldId id="307" r:id="rId50"/>
    <p:sldId id="282" r:id="rId51"/>
    <p:sldId id="308" r:id="rId52"/>
    <p:sldId id="309" r:id="rId53"/>
    <p:sldId id="310" r:id="rId5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D7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43" autoAdjust="0"/>
    <p:restoredTop sz="94647" autoAdjust="0"/>
  </p:normalViewPr>
  <p:slideViewPr>
    <p:cSldViewPr>
      <p:cViewPr varScale="1">
        <p:scale>
          <a:sx n="45" d="100"/>
          <a:sy n="45" d="100"/>
        </p:scale>
        <p:origin x="-11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42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112643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644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64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48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D479296-59B1-48D4-BD26-59E9B35A6A1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264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AD28D-A34D-4515-82A9-989D02B41E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29071-40F7-4D50-BB2C-5DAF472DA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E21AD51-59A4-4699-8FE9-5324AAEDD6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12E88-E490-4FEF-A961-22A8AA30AF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31767-DD7E-4F2F-92E5-0C5EE5717B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9972B-2C5B-4131-9952-7673FA0DD4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C2E6A-368B-4E35-9D39-FAAAA9B785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EFC18-B76B-4514-BEF7-7F1CD4BE67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DD9C3-40D3-48CF-BF35-18AF0245F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65A0F-A2EA-49ED-86BF-4CEAF05F9D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F4FF4-1AD9-46C6-BBF4-EEE368FDCF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16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116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116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DE4F835-1C5C-45E1-A79A-FC3164A742C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8.xml"/><Relationship Id="rId20" Type="http://schemas.openxmlformats.org/officeDocument/2006/relationships/slide" Target="slide26.xml"/><Relationship Id="rId21" Type="http://schemas.openxmlformats.org/officeDocument/2006/relationships/slide" Target="slide36.xml"/><Relationship Id="rId22" Type="http://schemas.openxmlformats.org/officeDocument/2006/relationships/slide" Target="slide46.xml"/><Relationship Id="rId23" Type="http://schemas.openxmlformats.org/officeDocument/2006/relationships/slide" Target="slide18.xml"/><Relationship Id="rId24" Type="http://schemas.openxmlformats.org/officeDocument/2006/relationships/slide" Target="slide28.xml"/><Relationship Id="rId25" Type="http://schemas.openxmlformats.org/officeDocument/2006/relationships/slide" Target="slide38.xml"/><Relationship Id="rId26" Type="http://schemas.openxmlformats.org/officeDocument/2006/relationships/slide" Target="slide48.xml"/><Relationship Id="rId27" Type="http://schemas.openxmlformats.org/officeDocument/2006/relationships/slide" Target="slide20.xml"/><Relationship Id="rId28" Type="http://schemas.openxmlformats.org/officeDocument/2006/relationships/slide" Target="slide30.xml"/><Relationship Id="rId29" Type="http://schemas.openxmlformats.org/officeDocument/2006/relationships/slide" Target="slide40.xml"/><Relationship Id="rId30" Type="http://schemas.openxmlformats.org/officeDocument/2006/relationships/slide" Target="slide50.xml"/><Relationship Id="rId31" Type="http://schemas.openxmlformats.org/officeDocument/2006/relationships/slide" Target="slide52.xml"/><Relationship Id="rId10" Type="http://schemas.openxmlformats.org/officeDocument/2006/relationships/slide" Target="slide10.xml"/><Relationship Id="rId11" Type="http://schemas.openxmlformats.org/officeDocument/2006/relationships/slide" Target="slide12.xml"/><Relationship Id="rId12" Type="http://schemas.openxmlformats.org/officeDocument/2006/relationships/slide" Target="slide32.xml"/><Relationship Id="rId13" Type="http://schemas.openxmlformats.org/officeDocument/2006/relationships/slide" Target="slide22.xml"/><Relationship Id="rId14" Type="http://schemas.openxmlformats.org/officeDocument/2006/relationships/slide" Target="slide42.xml"/><Relationship Id="rId15" Type="http://schemas.openxmlformats.org/officeDocument/2006/relationships/slide" Target="slide14.xml"/><Relationship Id="rId16" Type="http://schemas.openxmlformats.org/officeDocument/2006/relationships/slide" Target="slide24.xml"/><Relationship Id="rId17" Type="http://schemas.openxmlformats.org/officeDocument/2006/relationships/slide" Target="slide34.xml"/><Relationship Id="rId18" Type="http://schemas.openxmlformats.org/officeDocument/2006/relationships/slide" Target="slide44.xml"/><Relationship Id="rId19" Type="http://schemas.openxmlformats.org/officeDocument/2006/relationships/slide" Target="slide16.xm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2.emf"/><Relationship Id="rId6" Type="http://schemas.openxmlformats.org/officeDocument/2006/relationships/slide" Target="slide2.xml"/><Relationship Id="rId7" Type="http://schemas.openxmlformats.org/officeDocument/2006/relationships/slide" Target="slide4.xml"/><Relationship Id="rId8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1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8000" dirty="0" smtClean="0">
                <a:solidFill>
                  <a:schemeClr val="folHlink"/>
                </a:solidFill>
              </a:rPr>
              <a:t>Jeopardy</a:t>
            </a:r>
            <a:endParaRPr lang="en-US" dirty="0">
              <a:solidFill>
                <a:schemeClr val="folHlink"/>
              </a:solidFill>
            </a:endParaRPr>
          </a:p>
        </p:txBody>
      </p:sp>
      <p:graphicFrame>
        <p:nvGraphicFramePr>
          <p:cNvPr id="2051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849313" y="1524000"/>
          <a:ext cx="7751762" cy="463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4" imgW="7945460" imgH="4746921" progId="Word.Document.8">
                  <p:embed/>
                </p:oleObj>
              </mc:Choice>
              <mc:Fallback>
                <p:oleObj name="Document" r:id="rId4" imgW="7945460" imgH="4746921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313" y="1524000"/>
                        <a:ext cx="7751762" cy="4630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219200" y="2362200"/>
            <a:ext cx="914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  <a:latin typeface="Times New Roman" pitchFamily="18" charset="0"/>
                <a:hlinkClick r:id="rId6" action="ppaction://hlinksldjump"/>
              </a:rPr>
              <a:t>Q 1</a:t>
            </a:r>
            <a:endParaRPr lang="en-US" sz="3200" dirty="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219200" y="3124200"/>
            <a:ext cx="782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7" action="ppaction://hlinksldjump"/>
              </a:rPr>
              <a:t>Q 2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219200" y="3886200"/>
            <a:ext cx="782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8" action="ppaction://hlinksldjump"/>
              </a:rPr>
              <a:t>Q 3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219200" y="4648200"/>
            <a:ext cx="782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9" action="ppaction://hlinksldjump"/>
              </a:rPr>
              <a:t>Q 4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143000" y="5410200"/>
            <a:ext cx="782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0" action="ppaction://hlinksldjump"/>
              </a:rPr>
              <a:t>Q 5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2514600" y="2416175"/>
            <a:ext cx="782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1" action="ppaction://hlinksldjump"/>
              </a:rPr>
              <a:t>Q 6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5562600" y="2416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2" action="ppaction://hlinksldjump"/>
              </a:rPr>
              <a:t>Q 16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4038600" y="2416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3" action="ppaction://hlinksldjump"/>
              </a:rPr>
              <a:t>Q 11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7010400" y="2416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4" action="ppaction://hlinksldjump"/>
              </a:rPr>
              <a:t>Q 21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2514600" y="3178175"/>
            <a:ext cx="782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5" action="ppaction://hlinksldjump"/>
              </a:rPr>
              <a:t>Q 7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038600" y="3178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6" action="ppaction://hlinksldjump"/>
              </a:rPr>
              <a:t>Q 12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5562600" y="3178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7" action="ppaction://hlinksldjump"/>
              </a:rPr>
              <a:t>Q 17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7010400" y="3178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8" action="ppaction://hlinksldjump"/>
              </a:rPr>
              <a:t>Q 22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2514600" y="3863975"/>
            <a:ext cx="782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19" action="ppaction://hlinksldjump"/>
              </a:rPr>
              <a:t>Q 8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4114800" y="3886200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0" action="ppaction://hlinksldjump"/>
              </a:rPr>
              <a:t>Q 13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5538788" y="3863975"/>
            <a:ext cx="985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1" action="ppaction://hlinksldjump"/>
              </a:rPr>
              <a:t>Q 18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7010400" y="3940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2" action="ppaction://hlinksldjump"/>
              </a:rPr>
              <a:t>Q 23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514600" y="4625975"/>
            <a:ext cx="782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3" action="ppaction://hlinksldjump"/>
              </a:rPr>
              <a:t>Q 9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4191000" y="4648200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4" action="ppaction://hlinksldjump"/>
              </a:rPr>
              <a:t>Q 14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5562600" y="4702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5" action="ppaction://hlinksldjump"/>
              </a:rPr>
              <a:t>Q 19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7010400" y="4702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6" action="ppaction://hlinksldjump"/>
              </a:rPr>
              <a:t>Q 24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2514600" y="5464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7" action="ppaction://hlinksldjump"/>
              </a:rPr>
              <a:t>Q 10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4191000" y="5410200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8" action="ppaction://hlinksldjump"/>
              </a:rPr>
              <a:t>Q 15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5562600" y="5464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29" action="ppaction://hlinksldjump"/>
              </a:rPr>
              <a:t>Q 20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7010400" y="5464175"/>
            <a:ext cx="985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Times New Roman" pitchFamily="18" charset="0"/>
                <a:hlinkClick r:id="rId30" action="ppaction://hlinksldjump"/>
              </a:rPr>
              <a:t>Q 25</a:t>
            </a:r>
            <a:endParaRPr lang="en-US" sz="32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6765925" y="6324600"/>
            <a:ext cx="1995488" cy="4667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3399"/>
                </a:solidFill>
                <a:latin typeface="Times New Roman" pitchFamily="18" charset="0"/>
                <a:hlinkClick r:id="rId31" action="ppaction://hlinksldjump"/>
              </a:rPr>
              <a:t>Final Jeopardy</a:t>
            </a:r>
            <a:endParaRPr lang="en-US" sz="240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096" name="Text Box 48"/>
          <p:cNvSpPr txBox="1">
            <a:spLocks noChangeArrowheads="1"/>
          </p:cNvSpPr>
          <p:nvPr/>
        </p:nvSpPr>
        <p:spPr bwMode="auto">
          <a:xfrm>
            <a:off x="3962400" y="16764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003399"/>
                </a:solidFill>
                <a:latin typeface="Comic Sans MS" pitchFamily="66" charset="0"/>
              </a:rPr>
              <a:t>Mixed Bag</a:t>
            </a:r>
            <a:endParaRPr lang="en-US" sz="2000" b="1" dirty="0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2097" name="Rectangle 49"/>
          <p:cNvSpPr>
            <a:spLocks noChangeArrowheads="1"/>
          </p:cNvSpPr>
          <p:nvPr/>
        </p:nvSpPr>
        <p:spPr bwMode="auto">
          <a:xfrm>
            <a:off x="990600" y="16002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rgbClr val="003399"/>
                </a:solidFill>
                <a:latin typeface="Comic Sans MS" pitchFamily="66" charset="0"/>
              </a:rPr>
              <a:t>What’s the MATTER?</a:t>
            </a:r>
            <a:endParaRPr lang="en-US" b="1" dirty="0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2098" name="Rectangle 50"/>
          <p:cNvSpPr>
            <a:spLocks noChangeArrowheads="1"/>
          </p:cNvSpPr>
          <p:nvPr/>
        </p:nvSpPr>
        <p:spPr bwMode="auto">
          <a:xfrm>
            <a:off x="2514600" y="1676400"/>
            <a:ext cx="1268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3399"/>
                </a:solidFill>
                <a:latin typeface="Comic Sans MS" pitchFamily="66" charset="0"/>
              </a:rPr>
              <a:t>Elements</a:t>
            </a: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5486400" y="16764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003399"/>
                </a:solidFill>
                <a:latin typeface="Comic Sans MS" pitchFamily="66" charset="0"/>
              </a:rPr>
              <a:t>Atoms</a:t>
            </a:r>
          </a:p>
        </p:txBody>
      </p:sp>
      <p:sp>
        <p:nvSpPr>
          <p:cNvPr id="2100" name="Text Box 52"/>
          <p:cNvSpPr txBox="1">
            <a:spLocks noChangeArrowheads="1"/>
          </p:cNvSpPr>
          <p:nvPr/>
        </p:nvSpPr>
        <p:spPr bwMode="auto">
          <a:xfrm>
            <a:off x="6934200" y="1524000"/>
            <a:ext cx="152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003399"/>
                </a:solidFill>
                <a:latin typeface="Comic Sans MS" pitchFamily="66" charset="0"/>
              </a:rPr>
              <a:t>You’re in CHARGE of the e-!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5</a:t>
            </a:r>
          </a:p>
        </p:txBody>
      </p:sp>
      <p:pic>
        <p:nvPicPr>
          <p:cNvPr id="717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600200" y="2438400"/>
            <a:ext cx="6172200" cy="144655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______ is needed to change states of matter.</a:t>
            </a:r>
            <a:endParaRPr lang="en-US" sz="4400" dirty="0"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5</a:t>
            </a:r>
          </a:p>
        </p:txBody>
      </p:sp>
      <p:pic>
        <p:nvPicPr>
          <p:cNvPr id="3481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133600" y="3048000"/>
            <a:ext cx="5029200" cy="144655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What is – 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energy (heat)?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6</a:t>
            </a:r>
          </a:p>
        </p:txBody>
      </p:sp>
      <p:pic>
        <p:nvPicPr>
          <p:cNvPr id="819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600200" y="2590800"/>
            <a:ext cx="6705600" cy="144655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The elements are </a:t>
            </a:r>
            <a:b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organized </a:t>
            </a:r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in this chart .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Answer 6</a:t>
            </a:r>
          </a:p>
        </p:txBody>
      </p:sp>
      <p:pic>
        <p:nvPicPr>
          <p:cNvPr id="3584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209800" y="2590800"/>
            <a:ext cx="5486400" cy="1431925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What is – </a:t>
            </a:r>
            <a:br>
              <a:rPr lang="en-US" sz="4400" b="1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the Periodic Table ?</a:t>
            </a:r>
            <a:r>
              <a:rPr lang="en-US" sz="44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7</a:t>
            </a:r>
          </a:p>
        </p:txBody>
      </p:sp>
      <p:pic>
        <p:nvPicPr>
          <p:cNvPr id="921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676400" y="2514600"/>
            <a:ext cx="6324600" cy="1431925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The atomic number</a:t>
            </a:r>
            <a:br>
              <a:rPr lang="en-US" sz="4400" b="1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gives us this information .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285750"/>
            <a:ext cx="7769225" cy="941388"/>
          </a:xfrm>
        </p:spPr>
        <p:txBody>
          <a:bodyPr/>
          <a:lstStyle/>
          <a:p>
            <a:r>
              <a:rPr lang="en-US" sz="4800"/>
              <a:t>Answer 7</a:t>
            </a:r>
          </a:p>
        </p:txBody>
      </p:sp>
      <p:pic>
        <p:nvPicPr>
          <p:cNvPr id="3686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828800" y="2514600"/>
            <a:ext cx="60198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What is – </a:t>
            </a:r>
            <a:b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the number of 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protons or electrons </a:t>
            </a:r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?</a:t>
            </a:r>
            <a:endParaRPr lang="en-US" sz="4400" dirty="0"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8</a:t>
            </a:r>
          </a:p>
        </p:txBody>
      </p:sp>
      <p:pic>
        <p:nvPicPr>
          <p:cNvPr id="1024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209800" y="2590800"/>
            <a:ext cx="4953000" cy="2800767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The 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elements are arranged in columns by the number of this.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8</a:t>
            </a:r>
          </a:p>
        </p:txBody>
      </p:sp>
      <p:pic>
        <p:nvPicPr>
          <p:cNvPr id="3789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438400" y="2895600"/>
            <a:ext cx="38862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What is 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valence electrons </a:t>
            </a:r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9</a:t>
            </a:r>
          </a:p>
        </p:txBody>
      </p:sp>
      <p:pic>
        <p:nvPicPr>
          <p:cNvPr id="1126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667000" y="2819400"/>
            <a:ext cx="4343400" cy="1431925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The smallest unit</a:t>
            </a:r>
            <a:br>
              <a:rPr lang="en-US" sz="4400" b="1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of an element .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9</a:t>
            </a:r>
          </a:p>
        </p:txBody>
      </p:sp>
      <p:pic>
        <p:nvPicPr>
          <p:cNvPr id="3891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362200" y="2743200"/>
            <a:ext cx="5105400" cy="76200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What is – the atom ?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Question </a:t>
            </a:r>
            <a:r>
              <a:rPr lang="en-US" sz="4800" dirty="0" smtClean="0"/>
              <a:t>1 $100</a:t>
            </a:r>
            <a:endParaRPr lang="en-US" sz="4800" dirty="0"/>
          </a:p>
        </p:txBody>
      </p:sp>
      <p:pic>
        <p:nvPicPr>
          <p:cNvPr id="307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133600" y="2362200"/>
            <a:ext cx="52578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State of matter</a:t>
            </a:r>
            <a:b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that contains the most energy.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10</a:t>
            </a:r>
          </a:p>
        </p:txBody>
      </p:sp>
      <p:pic>
        <p:nvPicPr>
          <p:cNvPr id="1229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455174" y="2743200"/>
            <a:ext cx="5905078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rgbClr val="663300"/>
                </a:solidFill>
                <a:latin typeface="Times New Roman" pitchFamily="18" charset="0"/>
              </a:rPr>
              <a:t>Why is the Atomic Mass </a:t>
            </a:r>
          </a:p>
          <a:p>
            <a:pPr algn="ctr"/>
            <a:r>
              <a:rPr lang="en-US" sz="4400" dirty="0" smtClean="0">
                <a:solidFill>
                  <a:srgbClr val="663300"/>
                </a:solidFill>
                <a:latin typeface="Times New Roman" pitchFamily="18" charset="0"/>
              </a:rPr>
              <a:t>of an element in terms </a:t>
            </a:r>
          </a:p>
          <a:p>
            <a:pPr algn="ctr"/>
            <a:r>
              <a:rPr lang="en-US" sz="4400" dirty="0" smtClean="0">
                <a:solidFill>
                  <a:srgbClr val="663300"/>
                </a:solidFill>
                <a:latin typeface="Times New Roman" pitchFamily="18" charset="0"/>
              </a:rPr>
              <a:t>of mass and not weight?</a:t>
            </a:r>
            <a:endParaRPr lang="en-US" sz="4400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10</a:t>
            </a:r>
          </a:p>
        </p:txBody>
      </p:sp>
      <p:pic>
        <p:nvPicPr>
          <p:cNvPr id="3993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838200" y="2438400"/>
            <a:ext cx="7647671" cy="3477875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Mass refers to the 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amount of matter in an object, 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while weight is a measure of 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the heaviness in an object 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(takes gravity into account)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274638"/>
            <a:ext cx="7769225" cy="1143000"/>
          </a:xfrm>
        </p:spPr>
        <p:txBody>
          <a:bodyPr/>
          <a:lstStyle/>
          <a:p>
            <a:r>
              <a:rPr lang="en-US" sz="4800"/>
              <a:t>Question 11</a:t>
            </a:r>
          </a:p>
        </p:txBody>
      </p:sp>
      <p:pic>
        <p:nvPicPr>
          <p:cNvPr id="1331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09800" y="2667000"/>
            <a:ext cx="5638800" cy="144655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How many legs does an insect have?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11</a:t>
            </a:r>
          </a:p>
        </p:txBody>
      </p:sp>
      <p:pic>
        <p:nvPicPr>
          <p:cNvPr id="4096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286000" y="3048000"/>
            <a:ext cx="4191000" cy="769441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              6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12</a:t>
            </a:r>
          </a:p>
        </p:txBody>
      </p:sp>
      <p:pic>
        <p:nvPicPr>
          <p:cNvPr id="1433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05000" y="2819400"/>
            <a:ext cx="54102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How fast does the average person sneeze? (mph)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12</a:t>
            </a:r>
          </a:p>
        </p:txBody>
      </p:sp>
      <p:pic>
        <p:nvPicPr>
          <p:cNvPr id="4198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0" y="2743200"/>
            <a:ext cx="2270173" cy="769441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100 mph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13</a:t>
            </a:r>
          </a:p>
        </p:txBody>
      </p:sp>
      <p:pic>
        <p:nvPicPr>
          <p:cNvPr id="1536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981200" y="2133600"/>
            <a:ext cx="58674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</a:rPr>
              <a:t>Which state has the longest Atlantic coastline?</a:t>
            </a:r>
            <a:endParaRPr lang="en-US" sz="44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13</a:t>
            </a:r>
          </a:p>
        </p:txBody>
      </p:sp>
      <p:pic>
        <p:nvPicPr>
          <p:cNvPr id="4301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3524467" y="2955925"/>
            <a:ext cx="1891865" cy="769441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</a:rPr>
              <a:t>Maine</a:t>
            </a:r>
            <a:endParaRPr lang="en-US" sz="44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14</a:t>
            </a:r>
          </a:p>
        </p:txBody>
      </p:sp>
      <p:pic>
        <p:nvPicPr>
          <p:cNvPr id="1638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981200" y="2438400"/>
            <a:ext cx="5715000" cy="144655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Which state has the most lighthouses?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14</a:t>
            </a:r>
          </a:p>
        </p:txBody>
      </p:sp>
      <p:pic>
        <p:nvPicPr>
          <p:cNvPr id="4403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905000" y="2819400"/>
            <a:ext cx="3836307" cy="769441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Michigan (150)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sz="4800" dirty="0"/>
              <a:t>Answer </a:t>
            </a:r>
            <a:r>
              <a:rPr lang="en-US" sz="4800" dirty="0" smtClean="0"/>
              <a:t>1 $100</a:t>
            </a:r>
            <a:endParaRPr lang="en-US" sz="4800" dirty="0"/>
          </a:p>
        </p:txBody>
      </p:sp>
      <p:pic>
        <p:nvPicPr>
          <p:cNvPr id="3072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819400" y="2971800"/>
            <a:ext cx="2743200" cy="144655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What is – 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plasma?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15</a:t>
            </a:r>
          </a:p>
        </p:txBody>
      </p:sp>
      <p:pic>
        <p:nvPicPr>
          <p:cNvPr id="1741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828800" y="2286000"/>
            <a:ext cx="57150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How many flowers are stamped on one side of an Oreo cookie?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15</a:t>
            </a:r>
          </a:p>
        </p:txBody>
      </p:sp>
      <p:pic>
        <p:nvPicPr>
          <p:cNvPr id="4505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057400" y="2743200"/>
            <a:ext cx="5181600" cy="769441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12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16</a:t>
            </a:r>
          </a:p>
        </p:txBody>
      </p:sp>
      <p:pic>
        <p:nvPicPr>
          <p:cNvPr id="1843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14600" y="2667000"/>
            <a:ext cx="4495800" cy="1431925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The center</a:t>
            </a:r>
            <a:br>
              <a:rPr lang="en-US" sz="4400" b="1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of an atom .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16</a:t>
            </a:r>
          </a:p>
        </p:txBody>
      </p:sp>
      <p:pic>
        <p:nvPicPr>
          <p:cNvPr id="4608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752600" y="3048000"/>
            <a:ext cx="5943600" cy="76200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What is – the nucleus ?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17</a:t>
            </a:r>
          </a:p>
        </p:txBody>
      </p:sp>
      <p:pic>
        <p:nvPicPr>
          <p:cNvPr id="1945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162175" y="2590800"/>
            <a:ext cx="5294313" cy="1431925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A positive particle</a:t>
            </a:r>
            <a:br>
              <a:rPr lang="en-US" sz="4400" b="1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found in the nucleus .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17</a:t>
            </a:r>
          </a:p>
        </p:txBody>
      </p:sp>
      <p:pic>
        <p:nvPicPr>
          <p:cNvPr id="4813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1752600" y="2819400"/>
            <a:ext cx="5508625" cy="76200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What is – the proton ?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18</a:t>
            </a:r>
          </a:p>
        </p:txBody>
      </p:sp>
      <p:pic>
        <p:nvPicPr>
          <p:cNvPr id="2048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14600" y="2209800"/>
            <a:ext cx="48768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The negative</a:t>
            </a:r>
            <a:b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particle that orbits</a:t>
            </a:r>
            <a:b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the 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nucleus </a:t>
            </a:r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18</a:t>
            </a:r>
          </a:p>
        </p:txBody>
      </p:sp>
      <p:pic>
        <p:nvPicPr>
          <p:cNvPr id="4915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981200" y="2971800"/>
            <a:ext cx="5662613" cy="76200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What is – an electron ?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19</a:t>
            </a:r>
          </a:p>
        </p:txBody>
      </p:sp>
      <p:pic>
        <p:nvPicPr>
          <p:cNvPr id="2150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600200" y="2590800"/>
            <a:ext cx="65532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This particle is not deciphered from the atomic number.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19</a:t>
            </a:r>
          </a:p>
        </p:txBody>
      </p:sp>
      <p:pic>
        <p:nvPicPr>
          <p:cNvPr id="5017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5867400" cy="76200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What is – the neutron ?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2</a:t>
            </a:r>
          </a:p>
        </p:txBody>
      </p:sp>
      <p:pic>
        <p:nvPicPr>
          <p:cNvPr id="409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191773" y="2590800"/>
            <a:ext cx="4903329" cy="144655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The state of matter </a:t>
            </a:r>
            <a:b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found in lightning.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20</a:t>
            </a:r>
          </a:p>
        </p:txBody>
      </p:sp>
      <p:pic>
        <p:nvPicPr>
          <p:cNvPr id="2253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24000" y="2590800"/>
            <a:ext cx="6324600" cy="3477875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Nitrogen has an atomic number of 7 and an atomic mass of 14. List the number of Protons, Neutrons, and E-.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20</a:t>
            </a:r>
          </a:p>
        </p:txBody>
      </p:sp>
      <p:pic>
        <p:nvPicPr>
          <p:cNvPr id="5120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981200" y="2667000"/>
            <a:ext cx="54864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P=7</a:t>
            </a:r>
          </a:p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N=7</a:t>
            </a:r>
          </a:p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E- =7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21</a:t>
            </a:r>
          </a:p>
        </p:txBody>
      </p:sp>
      <p:pic>
        <p:nvPicPr>
          <p:cNvPr id="2355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447800" y="1447800"/>
            <a:ext cx="5715000" cy="4154984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What was the charge of your hand and the plastic bag strip prior to rubbing it between your fingers. +50 for why?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21</a:t>
            </a:r>
          </a:p>
        </p:txBody>
      </p:sp>
      <p:pic>
        <p:nvPicPr>
          <p:cNvPr id="5222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066800" y="1676400"/>
            <a:ext cx="5867400" cy="2800767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Neutral because there are equal #’s of P and e- so the charges cancel each other out?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22</a:t>
            </a:r>
          </a:p>
        </p:txBody>
      </p:sp>
      <p:pic>
        <p:nvPicPr>
          <p:cNvPr id="2560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600200" y="2362200"/>
            <a:ext cx="6248400" cy="3477875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Describe what happened when we charged two plastic strips and put them near one another &amp; WHY.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22</a:t>
            </a:r>
          </a:p>
        </p:txBody>
      </p:sp>
      <p:pic>
        <p:nvPicPr>
          <p:cNvPr id="5325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609600" y="1219200"/>
            <a:ext cx="5105400" cy="2800767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Repel because similar charges repel (push away) one another?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23</a:t>
            </a:r>
          </a:p>
        </p:txBody>
      </p:sp>
      <p:pic>
        <p:nvPicPr>
          <p:cNvPr id="2662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76400" y="2667000"/>
            <a:ext cx="6705600" cy="144655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Describe what the electric force is in an atom?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23</a:t>
            </a:r>
          </a:p>
        </p:txBody>
      </p:sp>
      <p:pic>
        <p:nvPicPr>
          <p:cNvPr id="5427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577809" y="1828800"/>
            <a:ext cx="8566191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Attractive force between (-) e- and 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(+) P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  <a:sym typeface="Wingdings" pitchFamily="2" charset="2"/>
              </a:rPr>
              <a:t> opposites attract holds 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  <a:sym typeface="Wingdings" pitchFamily="2" charset="2"/>
              </a:rPr>
              <a:t>atom together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24</a:t>
            </a:r>
          </a:p>
        </p:txBody>
      </p:sp>
      <p:pic>
        <p:nvPicPr>
          <p:cNvPr id="2765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981200" y="2667000"/>
            <a:ext cx="57150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List the number of e- each energy level can hold.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24</a:t>
            </a:r>
          </a:p>
        </p:txBody>
      </p:sp>
      <p:pic>
        <p:nvPicPr>
          <p:cNvPr id="5529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209800" y="3048000"/>
            <a:ext cx="1688283" cy="2800767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1</a:t>
            </a:r>
            <a:r>
              <a:rPr lang="en-US" sz="4400" b="1" baseline="30000" dirty="0" smtClean="0">
                <a:solidFill>
                  <a:srgbClr val="663300"/>
                </a:solidFill>
                <a:latin typeface="Times New Roman" pitchFamily="18" charset="0"/>
              </a:rPr>
              <a:t>st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=2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2</a:t>
            </a:r>
            <a:r>
              <a:rPr lang="en-US" sz="4400" b="1" baseline="30000" dirty="0" smtClean="0">
                <a:solidFill>
                  <a:srgbClr val="663300"/>
                </a:solidFill>
                <a:latin typeface="Times New Roman" pitchFamily="18" charset="0"/>
              </a:rPr>
              <a:t>nd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=8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3</a:t>
            </a:r>
            <a:r>
              <a:rPr lang="en-US" sz="4400" b="1" baseline="30000" dirty="0" smtClean="0">
                <a:solidFill>
                  <a:srgbClr val="663300"/>
                </a:solidFill>
                <a:latin typeface="Times New Roman" pitchFamily="18" charset="0"/>
              </a:rPr>
              <a:t>rd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=8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4</a:t>
            </a:r>
            <a:r>
              <a:rPr lang="en-US" sz="4400" b="1" baseline="30000" dirty="0" smtClean="0">
                <a:solidFill>
                  <a:srgbClr val="663300"/>
                </a:solidFill>
                <a:latin typeface="Times New Roman" pitchFamily="18" charset="0"/>
              </a:rPr>
              <a:t>th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=18</a:t>
            </a:r>
            <a:endParaRPr lang="en-US" sz="4400" dirty="0"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sz="4800"/>
              <a:t>Answer 2</a:t>
            </a:r>
          </a:p>
        </p:txBody>
      </p:sp>
      <p:pic>
        <p:nvPicPr>
          <p:cNvPr id="3174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676400" y="2895600"/>
            <a:ext cx="6172200" cy="76200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4400">
                <a:latin typeface="Times New Roman" pitchFamily="18" charset="0"/>
              </a:rPr>
              <a:t>   </a:t>
            </a:r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What is  – plasma ?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25</a:t>
            </a:r>
          </a:p>
        </p:txBody>
      </p:sp>
      <p:pic>
        <p:nvPicPr>
          <p:cNvPr id="2867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362200" y="2667000"/>
            <a:ext cx="4876800" cy="2123658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Does an isotope of an atom have a charge?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25</a:t>
            </a:r>
          </a:p>
        </p:txBody>
      </p:sp>
      <p:pic>
        <p:nvPicPr>
          <p:cNvPr id="5632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1905000"/>
            <a:ext cx="7755649" cy="2800767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No, because the only thing that 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changes is the # N (no charge) 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so the charge of the </a:t>
            </a:r>
          </a:p>
          <a:p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atom is not affected.</a:t>
            </a:r>
            <a:endParaRPr lang="en-US" sz="4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274638"/>
            <a:ext cx="7769225" cy="1143000"/>
          </a:xfrm>
        </p:spPr>
        <p:txBody>
          <a:bodyPr/>
          <a:lstStyle/>
          <a:p>
            <a:r>
              <a:rPr lang="en-US" sz="5400"/>
              <a:t>Final Jeopardy</a:t>
            </a:r>
            <a:endParaRPr lang="en-US"/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914400" y="2971800"/>
            <a:ext cx="6591869" cy="156966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663300"/>
                </a:solidFill>
                <a:latin typeface="Times New Roman" pitchFamily="18" charset="0"/>
              </a:rPr>
              <a:t>Draw the atomic structure</a:t>
            </a:r>
          </a:p>
          <a:p>
            <a:r>
              <a:rPr lang="en-US" sz="4800" dirty="0" smtClean="0">
                <a:solidFill>
                  <a:srgbClr val="663300"/>
                </a:solidFill>
                <a:latin typeface="Times New Roman" pitchFamily="18" charset="0"/>
              </a:rPr>
              <a:t> for phosphorus.</a:t>
            </a:r>
            <a:endParaRPr lang="en-US" sz="4800" dirty="0">
              <a:solidFill>
                <a:srgbClr val="663300"/>
              </a:solidFill>
              <a:latin typeface="Times New Roman" pitchFamily="18" charset="0"/>
            </a:endParaRPr>
          </a:p>
        </p:txBody>
      </p:sp>
      <p:pic>
        <p:nvPicPr>
          <p:cNvPr id="59397" name="Picture 5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Final Jeopardy Answer</a:t>
            </a:r>
            <a:endParaRPr lang="en-US"/>
          </a:p>
        </p:txBody>
      </p:sp>
      <p:pic>
        <p:nvPicPr>
          <p:cNvPr id="60420" name="Picture 4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pic>
        <p:nvPicPr>
          <p:cNvPr id="604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981200"/>
            <a:ext cx="3048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1600200"/>
            <a:ext cx="30289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6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3048000"/>
            <a:ext cx="1066799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800"/>
              <a:t>Question 3</a:t>
            </a:r>
          </a:p>
        </p:txBody>
      </p:sp>
      <p:pic>
        <p:nvPicPr>
          <p:cNvPr id="512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905000" y="2286000"/>
            <a:ext cx="5943600" cy="2800767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State of matter which 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entirely fills </a:t>
            </a:r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whatever container it is placed in .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3</a:t>
            </a:r>
          </a:p>
        </p:txBody>
      </p:sp>
      <p:pic>
        <p:nvPicPr>
          <p:cNvPr id="3277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971800" y="3124200"/>
            <a:ext cx="4267200" cy="76200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What is –  gas ?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Question 4</a:t>
            </a:r>
          </a:p>
        </p:txBody>
      </p:sp>
      <p:pic>
        <p:nvPicPr>
          <p:cNvPr id="614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438400" y="2286000"/>
            <a:ext cx="5181600" cy="3477875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State of matter in which particles are tightly packed </a:t>
            </a:r>
            <a:r>
              <a:rPr lang="en-US" sz="4400" b="1" dirty="0" smtClean="0">
                <a:solidFill>
                  <a:srgbClr val="663300"/>
                </a:solidFill>
                <a:latin typeface="Times New Roman" pitchFamily="18" charset="0"/>
              </a:rPr>
              <a:t>together but moving slightly </a:t>
            </a:r>
            <a:r>
              <a:rPr lang="en-US" sz="4400" b="1" dirty="0">
                <a:solidFill>
                  <a:srgbClr val="663300"/>
                </a:solidFill>
                <a:latin typeface="Times New Roman" pitchFamily="18" charset="0"/>
              </a:rPr>
              <a:t>.</a:t>
            </a:r>
            <a:r>
              <a:rPr lang="en-US" sz="4400" dirty="0">
                <a:latin typeface="Times New Roman" pitchFamily="18" charset="0"/>
              </a:rPr>
              <a:t> .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Answer 4</a:t>
            </a:r>
          </a:p>
        </p:txBody>
      </p:sp>
      <p:pic>
        <p:nvPicPr>
          <p:cNvPr id="3379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362200" y="2895600"/>
            <a:ext cx="4548188" cy="762000"/>
          </a:xfrm>
          <a:prstGeom prst="rect">
            <a:avLst/>
          </a:prstGeom>
          <a:solidFill>
            <a:srgbClr val="FFFFD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663300"/>
                </a:solidFill>
                <a:latin typeface="Times New Roman" pitchFamily="18" charset="0"/>
              </a:rPr>
              <a:t>What is – a solid ?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1068</TotalTime>
  <Words>643</Words>
  <Application>Microsoft Macintosh PowerPoint</Application>
  <PresentationFormat>On-screen Show (4:3)</PresentationFormat>
  <Paragraphs>152</Paragraphs>
  <Slides>53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Slit</vt:lpstr>
      <vt:lpstr>Document</vt:lpstr>
      <vt:lpstr>Jeopardy</vt:lpstr>
      <vt:lpstr>Question 1 $100</vt:lpstr>
      <vt:lpstr>Answer 1 $100</vt:lpstr>
      <vt:lpstr>Question 2</vt:lpstr>
      <vt:lpstr>Answer 2</vt:lpstr>
      <vt:lpstr>Question 3</vt:lpstr>
      <vt:lpstr>Answer 3</vt:lpstr>
      <vt:lpstr>Question 4</vt:lpstr>
      <vt:lpstr>Answer 4</vt:lpstr>
      <vt:lpstr>Question 5</vt:lpstr>
      <vt:lpstr>Answer 5</vt:lpstr>
      <vt:lpstr>Question 6</vt:lpstr>
      <vt:lpstr>Answer 6</vt:lpstr>
      <vt:lpstr>Question 7</vt:lpstr>
      <vt:lpstr>Answer 7</vt:lpstr>
      <vt:lpstr>Question 8</vt:lpstr>
      <vt:lpstr>Answer 8</vt:lpstr>
      <vt:lpstr>Question 9</vt:lpstr>
      <vt:lpstr>Answer 9</vt:lpstr>
      <vt:lpstr>Question 10</vt:lpstr>
      <vt:lpstr>Answer 10</vt:lpstr>
      <vt:lpstr>Question 11</vt:lpstr>
      <vt:lpstr>Answer 11</vt:lpstr>
      <vt:lpstr>Question 12</vt:lpstr>
      <vt:lpstr>Answer 12</vt:lpstr>
      <vt:lpstr>Question 13</vt:lpstr>
      <vt:lpstr>Answer 13</vt:lpstr>
      <vt:lpstr>Question 14</vt:lpstr>
      <vt:lpstr>Answer 14</vt:lpstr>
      <vt:lpstr>Question 15</vt:lpstr>
      <vt:lpstr>Answer 15</vt:lpstr>
      <vt:lpstr>Question 16</vt:lpstr>
      <vt:lpstr>Answer 16</vt:lpstr>
      <vt:lpstr>Question 17</vt:lpstr>
      <vt:lpstr>Answer 17</vt:lpstr>
      <vt:lpstr>Question 18</vt:lpstr>
      <vt:lpstr>Answer 18</vt:lpstr>
      <vt:lpstr>Question 19</vt:lpstr>
      <vt:lpstr>Answer 19</vt:lpstr>
      <vt:lpstr>Question 20</vt:lpstr>
      <vt:lpstr>Answer 20</vt:lpstr>
      <vt:lpstr>Question 21</vt:lpstr>
      <vt:lpstr>Answer 21</vt:lpstr>
      <vt:lpstr>Question 22</vt:lpstr>
      <vt:lpstr>Answer 22</vt:lpstr>
      <vt:lpstr>Question 23</vt:lpstr>
      <vt:lpstr>Answer 23</vt:lpstr>
      <vt:lpstr>Question 24</vt:lpstr>
      <vt:lpstr>Answer 24</vt:lpstr>
      <vt:lpstr>Question 25</vt:lpstr>
      <vt:lpstr>Answer 25</vt:lpstr>
      <vt:lpstr>Final Jeopardy</vt:lpstr>
      <vt:lpstr>Final Jeopardy Answer</vt:lpstr>
    </vt:vector>
  </TitlesOfParts>
  <Company>Seminole Coutny Public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SCPS</dc:creator>
  <cp:lastModifiedBy>Science Faculty</cp:lastModifiedBy>
  <cp:revision>70</cp:revision>
  <dcterms:created xsi:type="dcterms:W3CDTF">1998-09-17T14:16:32Z</dcterms:created>
  <dcterms:modified xsi:type="dcterms:W3CDTF">2012-10-18T16:17:12Z</dcterms:modified>
</cp:coreProperties>
</file>